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92" r:id="rId3"/>
    <p:sldId id="389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257" r:id="rId16"/>
  </p:sldIdLst>
  <p:sldSz cx="12192000" cy="6858000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CC00"/>
    <a:srgbClr val="A7FBC1"/>
    <a:srgbClr val="FFFF00"/>
    <a:srgbClr val="F856B6"/>
    <a:srgbClr val="833AC6"/>
    <a:srgbClr val="FF6600"/>
    <a:srgbClr val="FFFDAD"/>
    <a:srgbClr val="99FF99"/>
    <a:srgbClr val="C4D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518" autoAdjust="0"/>
  </p:normalViewPr>
  <p:slideViewPr>
    <p:cSldViewPr>
      <p:cViewPr varScale="1">
        <p:scale>
          <a:sx n="66" d="100"/>
          <a:sy n="66" d="100"/>
        </p:scale>
        <p:origin x="90" y="17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>
      <p:cViewPr varScale="1">
        <p:scale>
          <a:sx n="50" d="100"/>
          <a:sy n="50" d="100"/>
        </p:scale>
        <p:origin x="288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2" tIns="45746" rIns="91492" bIns="45746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92" tIns="45746" rIns="91492" bIns="45746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6388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940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568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9870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7296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9839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8188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4450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072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179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230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481-E2CF-4B9C-9D55-4D10CE4E4FBF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8EADF9-55F0-43ED-ADDB-3CD5CBA8D0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3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1079-82E6-48CD-AC24-E7A120086550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A0C1-2709-4426-9CE8-99A3FD03533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66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0EDD3-609C-480E-A86C-CDC3736D2513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07A7-8162-4779-9E67-1EAB74E9D1B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511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505103-445D-4C3C-891E-47608494EA36}" type="slidenum">
              <a:rPr lang="en-US" altLang="pt-BR"/>
              <a:pPr/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115031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908720"/>
            <a:ext cx="109728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2113558"/>
            <a:ext cx="10972800" cy="4425355"/>
          </a:xfrm>
        </p:spPr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4905-98AB-4EA4-AE65-BF15BFAA5F5B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2F3EFF-9904-46D8-B353-A03427DBF4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15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FA588-4612-4B45-A279-8A2836640325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240DF9-2625-480A-9595-0E2DB555426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68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11106150" y="6356350"/>
            <a:ext cx="384175" cy="501650"/>
          </a:xfrm>
          <a:prstGeom prst="rect">
            <a:avLst/>
          </a:prstGeom>
          <a:solidFill>
            <a:srgbClr val="92D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D057-4529-465F-B3AB-65427984E81B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76AB2D7-B403-46D6-80F9-1984EF4B06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145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BDF3-FA67-4FB8-8C9F-29031D6232B9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9351D5-6E18-473B-A7C7-C74881B7A96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7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8866D-D273-405D-955F-E2131615A4FA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5FF7-F4F9-4A83-8474-3FB09CA0A2D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41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992D2-D71D-4A16-B7A9-E0E809AF93AE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78CB0-C7B4-4243-9295-7A049A9819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8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0779B-A61C-4EA7-AE9A-3F061EB8E9CD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ECDA-94A9-431C-95D6-AEF2D10A71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47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C977-11EC-4FB6-89EE-84604BA8D529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E5E-4C99-4898-851F-BBD0E2E6301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61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" y="0"/>
            <a:ext cx="12165724" cy="6858000"/>
          </a:xfrm>
          <a:prstGeom prst="rect">
            <a:avLst/>
          </a:prstGeom>
        </p:spPr>
      </p:pic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09600" y="5572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700213"/>
            <a:ext cx="109728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/>
              <a:t>Clique para editar os estilos do texto mestre</a:t>
            </a:r>
          </a:p>
          <a:p>
            <a:pPr lvl="1"/>
            <a:r>
              <a:rPr lang="pt-BR" altLang="es-ES" dirty="0"/>
              <a:t>Segundo nível</a:t>
            </a:r>
          </a:p>
          <a:p>
            <a:pPr lvl="2"/>
            <a:r>
              <a:rPr lang="pt-BR" altLang="es-ES" dirty="0"/>
              <a:t>Terceiro nível</a:t>
            </a:r>
          </a:p>
          <a:p>
            <a:pPr lvl="3"/>
            <a:r>
              <a:rPr lang="pt-BR" altLang="es-ES" dirty="0"/>
              <a:t>Quarto nível</a:t>
            </a:r>
          </a:p>
          <a:p>
            <a:pPr lvl="4"/>
            <a:r>
              <a:rPr lang="pt-BR" altLang="es-ES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1D973-6665-4EE4-BA17-4057A55FD744}" type="datetime1">
              <a:rPr lang="pt-BR"/>
              <a:pPr>
                <a:defRPr/>
              </a:pPr>
              <a:t>27/06/2019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BE0F2-8142-4B56-8E1D-9C551566253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412776"/>
            <a:ext cx="12191794" cy="3060300"/>
          </a:xfrm>
        </p:spPr>
        <p:txBody>
          <a:bodyPr/>
          <a:lstStyle/>
          <a:p>
            <a:r>
              <a:rPr lang="pt-BR" sz="52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LEI DE</a:t>
            </a:r>
            <a:br>
              <a:rPr lang="pt-BR" sz="52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pt-BR" sz="52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RESPONSABILIDADE</a:t>
            </a:r>
            <a:br>
              <a:rPr lang="pt-BR" sz="52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pt-BR" sz="52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PREVIDENCIÁRIA</a:t>
            </a:r>
            <a:endParaRPr lang="pt-BR" sz="4800" b="1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4653136"/>
            <a:ext cx="12191794" cy="12464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endParaRPr lang="pt-BR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pt-BR" sz="21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52º </a:t>
            </a:r>
            <a:r>
              <a:rPr lang="pt-BR" sz="21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CONGRESSO NACIONAL DA ABIPEM</a:t>
            </a:r>
            <a:endParaRPr lang="pt-BR" sz="21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algn="r">
              <a:spcBef>
                <a:spcPts val="0"/>
              </a:spcBef>
              <a:defRPr/>
            </a:pPr>
            <a:endParaRPr lang="pt-BR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algn="r">
              <a:spcBef>
                <a:spcPts val="0"/>
              </a:spcBef>
              <a:defRPr/>
            </a:pPr>
            <a:r>
              <a:rPr lang="pt-BR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FOZ DO IGUAÇU - PR</a:t>
            </a:r>
            <a:r>
              <a:rPr lang="pt-BR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- 27 DE JUNHO DE 2019</a:t>
            </a:r>
            <a:endParaRPr lang="pt-BR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7" name="Picture 3" descr="previdancia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136" y="6079691"/>
            <a:ext cx="4365521" cy="7185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455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RESPONSABILIZAÇÃO CIVIL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7975" y="980728"/>
            <a:ext cx="114419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+mj-lt"/>
              </a:rPr>
              <a:t>Art</a:t>
            </a:r>
            <a:r>
              <a:rPr lang="pt-BR" sz="2800" dirty="0">
                <a:latin typeface="+mj-lt"/>
              </a:rPr>
              <a:t>. 8º-A Os </a:t>
            </a:r>
            <a:r>
              <a:rPr lang="pt-BR" sz="2800" u="sng" dirty="0">
                <a:latin typeface="+mj-lt"/>
              </a:rPr>
              <a:t>dirigentes do ente federativo</a:t>
            </a:r>
            <a:r>
              <a:rPr lang="pt-BR" sz="2800" dirty="0">
                <a:latin typeface="+mj-lt"/>
              </a:rPr>
              <a:t> instituidor do regime próprio de previdência social </a:t>
            </a:r>
            <a:r>
              <a:rPr lang="pt-BR" sz="2800" u="sng" dirty="0">
                <a:latin typeface="+mj-lt"/>
              </a:rPr>
              <a:t>e da unidade gestora do regime</a:t>
            </a:r>
            <a:r>
              <a:rPr lang="pt-BR" sz="2800" dirty="0">
                <a:latin typeface="+mj-lt"/>
              </a:rPr>
              <a:t> e os </a:t>
            </a:r>
            <a:r>
              <a:rPr lang="pt-BR" sz="2800" u="sng" dirty="0">
                <a:latin typeface="+mj-lt"/>
              </a:rPr>
              <a:t>demais responsáveis pelas ações de investimento</a:t>
            </a:r>
            <a:r>
              <a:rPr lang="pt-BR" sz="2800" dirty="0">
                <a:latin typeface="+mj-lt"/>
              </a:rPr>
              <a:t> e aplicação dos recursos previdenciários, inclusive </a:t>
            </a:r>
            <a:r>
              <a:rPr lang="pt-BR" sz="2800" u="sng" dirty="0">
                <a:latin typeface="+mj-lt"/>
              </a:rPr>
              <a:t>os consultores</a:t>
            </a:r>
            <a:r>
              <a:rPr lang="pt-BR" sz="2800" dirty="0">
                <a:latin typeface="+mj-lt"/>
              </a:rPr>
              <a:t>, </a:t>
            </a:r>
            <a:r>
              <a:rPr lang="pt-BR" sz="2800" u="sng" dirty="0">
                <a:latin typeface="+mj-lt"/>
              </a:rPr>
              <a:t>os distribuidores</a:t>
            </a:r>
            <a:r>
              <a:rPr lang="pt-BR" sz="2800" dirty="0">
                <a:latin typeface="+mj-lt"/>
              </a:rPr>
              <a:t>, </a:t>
            </a:r>
            <a:r>
              <a:rPr lang="pt-BR" sz="2800" u="sng" dirty="0">
                <a:latin typeface="+mj-lt"/>
              </a:rPr>
              <a:t>a instituição financeira administradora da carteira</a:t>
            </a:r>
            <a:r>
              <a:rPr lang="pt-BR" sz="2800" dirty="0">
                <a:latin typeface="+mj-lt"/>
              </a:rPr>
              <a:t>, </a:t>
            </a:r>
            <a:r>
              <a:rPr lang="pt-BR" sz="2800" u="sng" dirty="0">
                <a:latin typeface="+mj-lt"/>
              </a:rPr>
              <a:t>o fundo de investimentos</a:t>
            </a:r>
            <a:r>
              <a:rPr lang="pt-BR" sz="2800" dirty="0">
                <a:latin typeface="+mj-lt"/>
              </a:rPr>
              <a:t> que tenha recebido os recursos e </a:t>
            </a:r>
            <a:r>
              <a:rPr lang="pt-BR" sz="2800" u="sng" dirty="0">
                <a:latin typeface="+mj-lt"/>
              </a:rPr>
              <a:t>seus gestores e administradores</a:t>
            </a:r>
            <a:r>
              <a:rPr lang="pt-BR" sz="2800" dirty="0">
                <a:latin typeface="+mj-lt"/>
              </a:rPr>
              <a:t> serão </a:t>
            </a:r>
            <a:r>
              <a:rPr lang="pt-BR" sz="2800" b="1" dirty="0">
                <a:solidFill>
                  <a:srgbClr val="FF0000"/>
                </a:solidFill>
                <a:latin typeface="+mj-lt"/>
              </a:rPr>
              <a:t>solidariamente responsáveis</a:t>
            </a:r>
            <a:r>
              <a:rPr lang="pt-BR" sz="2800" dirty="0">
                <a:latin typeface="+mj-lt"/>
              </a:rPr>
              <a:t>, na medida de sua participação, pelo </a:t>
            </a:r>
            <a:r>
              <a:rPr lang="pt-BR" sz="2800" b="1" dirty="0">
                <a:solidFill>
                  <a:srgbClr val="FF0000"/>
                </a:solidFill>
                <a:latin typeface="+mj-lt"/>
              </a:rPr>
              <a:t>ressarcimento dos prejuízos</a:t>
            </a:r>
            <a:r>
              <a:rPr lang="pt-BR" sz="2800" dirty="0">
                <a:latin typeface="+mj-lt"/>
              </a:rPr>
              <a:t> decorrentes de </a:t>
            </a:r>
            <a:r>
              <a:rPr lang="pt-BR" sz="2800" b="1" dirty="0">
                <a:solidFill>
                  <a:srgbClr val="FF0000"/>
                </a:solidFill>
                <a:latin typeface="+mj-lt"/>
              </a:rPr>
              <a:t>aplicação em desacordo com a legislação vigente</a:t>
            </a:r>
            <a:r>
              <a:rPr lang="pt-BR" sz="2800" dirty="0">
                <a:latin typeface="+mj-lt"/>
              </a:rPr>
              <a:t> a que tiverem dado causa</a:t>
            </a:r>
            <a:r>
              <a:rPr lang="pt-BR" sz="2800" dirty="0" smtClean="0">
                <a:latin typeface="+mj-lt"/>
              </a:rPr>
              <a:t>.</a:t>
            </a:r>
            <a:endParaRPr lang="pt-BR" sz="2800" dirty="0"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42194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PARÂMETROS PARA ESCOLHA DOS DIRIGENTES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7975" y="836712"/>
            <a:ext cx="114419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+mj-lt"/>
              </a:rPr>
              <a:t>Art</a:t>
            </a:r>
            <a:r>
              <a:rPr lang="pt-BR" sz="2400" dirty="0">
                <a:latin typeface="+mj-lt"/>
              </a:rPr>
              <a:t>. 8º-B Os </a:t>
            </a:r>
            <a:r>
              <a:rPr lang="pt-BR" sz="2400" u="sng" dirty="0">
                <a:latin typeface="+mj-lt"/>
              </a:rPr>
              <a:t>dirigentes da unidade gestora </a:t>
            </a:r>
            <a:r>
              <a:rPr lang="pt-BR" sz="2400" dirty="0">
                <a:latin typeface="+mj-lt"/>
              </a:rPr>
              <a:t>do regime próprio de previdência social deverão atender aos seguintes requisitos mínimos</a:t>
            </a:r>
            <a:r>
              <a:rPr lang="pt-BR" sz="2400" dirty="0" smtClean="0">
                <a:latin typeface="+mj-lt"/>
              </a:rPr>
              <a:t>:</a:t>
            </a:r>
            <a:endParaRPr lang="pt-BR" sz="2400" dirty="0">
              <a:latin typeface="+mj-lt"/>
            </a:endParaRPr>
          </a:p>
          <a:p>
            <a:pPr algn="just"/>
            <a:r>
              <a:rPr lang="pt-BR" sz="2400" dirty="0">
                <a:latin typeface="+mj-lt"/>
              </a:rPr>
              <a:t>I - não ter sofrido condenação criminal ou incidido em alguma das demais situações de </a:t>
            </a:r>
            <a:r>
              <a:rPr lang="pt-BR" sz="2400" dirty="0" err="1">
                <a:latin typeface="+mj-lt"/>
              </a:rPr>
              <a:t>inelegilidade</a:t>
            </a:r>
            <a:r>
              <a:rPr lang="pt-BR" sz="2400" dirty="0">
                <a:latin typeface="+mj-lt"/>
              </a:rPr>
              <a:t> previstas no inciso I do caput do art. 1º da Lei Complementar nº 64, de 18 de maio de 1990, observados os critérios e prazos previstos na referida Lei Complementar</a:t>
            </a:r>
            <a:r>
              <a:rPr lang="pt-BR" sz="2400" dirty="0" smtClean="0">
                <a:latin typeface="+mj-lt"/>
              </a:rPr>
              <a:t>;</a:t>
            </a:r>
            <a:endParaRPr lang="pt-BR" sz="2400" dirty="0">
              <a:latin typeface="+mj-lt"/>
            </a:endParaRPr>
          </a:p>
          <a:p>
            <a:pPr algn="just"/>
            <a:r>
              <a:rPr lang="pt-BR" sz="2400" dirty="0">
                <a:latin typeface="+mj-lt"/>
              </a:rPr>
              <a:t>II - possuir certificação e habilitação comprovadas, nos termos definidos em parâmetros gerais</a:t>
            </a:r>
            <a:r>
              <a:rPr lang="pt-BR" sz="2400" dirty="0" smtClean="0">
                <a:latin typeface="+mj-lt"/>
              </a:rPr>
              <a:t>;</a:t>
            </a:r>
            <a:endParaRPr lang="pt-BR" sz="2400" dirty="0">
              <a:latin typeface="+mj-lt"/>
            </a:endParaRPr>
          </a:p>
          <a:p>
            <a:pPr algn="just"/>
            <a:r>
              <a:rPr lang="pt-BR" sz="2400" dirty="0">
                <a:latin typeface="+mj-lt"/>
              </a:rPr>
              <a:t>III - possuir comprovada experiência no exercício de atividade nas áreas financeira, administrativa, contábil, jurídica, de fiscalização, atuarial ou de auditoria</a:t>
            </a:r>
            <a:r>
              <a:rPr lang="pt-BR" sz="2400" dirty="0" smtClean="0">
                <a:latin typeface="+mj-lt"/>
              </a:rPr>
              <a:t>;</a:t>
            </a:r>
            <a:endParaRPr lang="pt-BR" sz="2400" dirty="0">
              <a:latin typeface="+mj-lt"/>
            </a:endParaRPr>
          </a:p>
          <a:p>
            <a:pPr algn="just"/>
            <a:r>
              <a:rPr lang="pt-BR" sz="2400" dirty="0">
                <a:latin typeface="+mj-lt"/>
              </a:rPr>
              <a:t>IV - ter formação superior</a:t>
            </a:r>
            <a:r>
              <a:rPr lang="pt-BR" sz="2400" dirty="0" smtClean="0">
                <a:latin typeface="+mj-lt"/>
              </a:rPr>
              <a:t>.</a:t>
            </a:r>
            <a:endParaRPr lang="pt-BR" sz="2400" dirty="0">
              <a:latin typeface="+mj-lt"/>
            </a:endParaRPr>
          </a:p>
          <a:p>
            <a:pPr algn="just"/>
            <a:r>
              <a:rPr lang="pt-BR" sz="2400" dirty="0">
                <a:latin typeface="+mj-lt"/>
              </a:rPr>
              <a:t>Parágrafo único. Os </a:t>
            </a:r>
            <a:r>
              <a:rPr lang="pt-BR" sz="2400" u="sng" dirty="0">
                <a:latin typeface="+mj-lt"/>
              </a:rPr>
              <a:t>requisitos a que se referem os incisos I e II do caput </a:t>
            </a:r>
            <a:r>
              <a:rPr lang="pt-BR" sz="2400" dirty="0">
                <a:latin typeface="+mj-lt"/>
              </a:rPr>
              <a:t>deste artigo aplicam-se aos </a:t>
            </a:r>
            <a:r>
              <a:rPr lang="pt-BR" sz="2400" u="sng" dirty="0">
                <a:latin typeface="+mj-lt"/>
              </a:rPr>
              <a:t>membros dos conselhos deliberativo e fiscal e do comitê de investimentos </a:t>
            </a:r>
            <a:r>
              <a:rPr lang="pt-BR" sz="2400" dirty="0">
                <a:latin typeface="+mj-lt"/>
              </a:rPr>
              <a:t>da unidade gestora do regime próprio de previdência </a:t>
            </a:r>
            <a:r>
              <a:rPr lang="pt-BR" sz="2400" dirty="0" smtClean="0">
                <a:latin typeface="+mj-lt"/>
              </a:rPr>
              <a:t>social.</a:t>
            </a:r>
            <a:endParaRPr lang="pt-BR" sz="2400" dirty="0"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57740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7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COMPETÊNCIA DA SEPRT E FUNDAMENTO LEGAL DO CRP</a:t>
            </a:r>
            <a:endParaRPr lang="pt-BR" altLang="pt-BR" sz="270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7975" y="836712"/>
            <a:ext cx="1144199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100" dirty="0">
                <a:latin typeface="+mj-lt"/>
              </a:rPr>
              <a:t>Art. 9º Compete à União, por intermédio da </a:t>
            </a:r>
            <a:r>
              <a:rPr lang="pt-BR" sz="2100" u="sng" dirty="0">
                <a:latin typeface="+mj-lt"/>
              </a:rPr>
              <a:t>Secretaria Especial de Previdência e Trabalho do Ministério da Economia</a:t>
            </a:r>
            <a:r>
              <a:rPr lang="pt-BR" sz="2100" dirty="0">
                <a:latin typeface="+mj-lt"/>
              </a:rPr>
              <a:t>, em relação aos regimes próprios de previdência social e aos seus fundos previdenciários</a:t>
            </a:r>
            <a:r>
              <a:rPr lang="pt-BR" sz="2100" dirty="0" smtClean="0">
                <a:latin typeface="+mj-lt"/>
              </a:rPr>
              <a:t>:</a:t>
            </a:r>
            <a:endParaRPr lang="pt-BR" sz="2100" dirty="0">
              <a:latin typeface="+mj-lt"/>
            </a:endParaRPr>
          </a:p>
          <a:p>
            <a:pPr algn="just"/>
            <a:r>
              <a:rPr lang="pt-BR" sz="2100" dirty="0">
                <a:latin typeface="+mj-lt"/>
              </a:rPr>
              <a:t>I - a orientação, a supervisão, a </a:t>
            </a:r>
            <a:r>
              <a:rPr lang="pt-BR" sz="2100" u="sng" dirty="0">
                <a:latin typeface="+mj-lt"/>
              </a:rPr>
              <a:t>fiscalização</a:t>
            </a:r>
            <a:r>
              <a:rPr lang="pt-BR" sz="2100" dirty="0">
                <a:latin typeface="+mj-lt"/>
              </a:rPr>
              <a:t> e o acompanhamento</a:t>
            </a:r>
            <a:r>
              <a:rPr lang="pt-BR" sz="2100" dirty="0" smtClean="0">
                <a:latin typeface="+mj-lt"/>
              </a:rPr>
              <a:t>;</a:t>
            </a:r>
            <a:endParaRPr lang="pt-BR" sz="2100" dirty="0">
              <a:latin typeface="+mj-lt"/>
            </a:endParaRPr>
          </a:p>
          <a:p>
            <a:pPr algn="just"/>
            <a:r>
              <a:rPr lang="pt-BR" sz="2100" dirty="0">
                <a:latin typeface="+mj-lt"/>
              </a:rPr>
              <a:t>II - o estabelecimento e a publicação de parâmetros, diretrizes e critérios de </a:t>
            </a:r>
            <a:r>
              <a:rPr lang="pt-BR" sz="2100" u="sng" dirty="0">
                <a:latin typeface="+mj-lt"/>
              </a:rPr>
              <a:t>responsabilidade previdenciária</a:t>
            </a:r>
            <a:r>
              <a:rPr lang="pt-BR" sz="2100" dirty="0">
                <a:latin typeface="+mj-lt"/>
              </a:rPr>
              <a:t> na sua instituição, organização e funcionamento, relativos a </a:t>
            </a:r>
            <a:r>
              <a:rPr lang="pt-BR" sz="2100" u="sng" dirty="0">
                <a:latin typeface="+mj-lt"/>
              </a:rPr>
              <a:t>custeio</a:t>
            </a:r>
            <a:r>
              <a:rPr lang="pt-BR" sz="2100" dirty="0">
                <a:latin typeface="+mj-lt"/>
              </a:rPr>
              <a:t>, </a:t>
            </a:r>
            <a:r>
              <a:rPr lang="pt-BR" sz="2100" u="sng" dirty="0">
                <a:latin typeface="+mj-lt"/>
              </a:rPr>
              <a:t>benefícios</a:t>
            </a:r>
            <a:r>
              <a:rPr lang="pt-BR" sz="2100" dirty="0">
                <a:latin typeface="+mj-lt"/>
              </a:rPr>
              <a:t>, </a:t>
            </a:r>
            <a:r>
              <a:rPr lang="pt-BR" sz="2100" u="sng" dirty="0">
                <a:latin typeface="+mj-lt"/>
              </a:rPr>
              <a:t>atuária</a:t>
            </a:r>
            <a:r>
              <a:rPr lang="pt-BR" sz="2100" dirty="0">
                <a:latin typeface="+mj-lt"/>
              </a:rPr>
              <a:t>, </a:t>
            </a:r>
            <a:r>
              <a:rPr lang="pt-BR" sz="2100" u="sng" dirty="0">
                <a:latin typeface="+mj-lt"/>
              </a:rPr>
              <a:t>contabilidade</a:t>
            </a:r>
            <a:r>
              <a:rPr lang="pt-BR" sz="2100" dirty="0">
                <a:latin typeface="+mj-lt"/>
              </a:rPr>
              <a:t>, </a:t>
            </a:r>
            <a:r>
              <a:rPr lang="pt-BR" sz="2100" u="sng" dirty="0">
                <a:latin typeface="+mj-lt"/>
              </a:rPr>
              <a:t>aplicação e utilização de recursos</a:t>
            </a:r>
            <a:r>
              <a:rPr lang="pt-BR" sz="2100" dirty="0">
                <a:latin typeface="+mj-lt"/>
              </a:rPr>
              <a:t> e </a:t>
            </a:r>
            <a:r>
              <a:rPr lang="pt-BR" sz="2100" u="sng" dirty="0">
                <a:latin typeface="+mj-lt"/>
              </a:rPr>
              <a:t>constituição e manutenção dos fundos previdenciários</a:t>
            </a:r>
            <a:r>
              <a:rPr lang="pt-BR" sz="2100" dirty="0">
                <a:latin typeface="+mj-lt"/>
              </a:rPr>
              <a:t>, para preservação do caráter contributivo e solidário e do equilíbrio financeiro e atuarial</a:t>
            </a:r>
            <a:r>
              <a:rPr lang="pt-BR" sz="2100" dirty="0" smtClean="0">
                <a:latin typeface="+mj-lt"/>
              </a:rPr>
              <a:t>;</a:t>
            </a:r>
            <a:endParaRPr lang="pt-BR" sz="2100" dirty="0">
              <a:latin typeface="+mj-lt"/>
            </a:endParaRPr>
          </a:p>
          <a:p>
            <a:pPr algn="just"/>
            <a:r>
              <a:rPr lang="pt-BR" sz="2100" dirty="0">
                <a:latin typeface="+mj-lt"/>
              </a:rPr>
              <a:t>III - a apuração de infrações, por servidor credenciado, e a aplicação de penalidades, por órgão próprio, nos casos previstos no art. 8º desta Lei</a:t>
            </a:r>
            <a:r>
              <a:rPr lang="pt-BR" sz="2100" dirty="0" smtClean="0">
                <a:latin typeface="+mj-lt"/>
              </a:rPr>
              <a:t>;</a:t>
            </a:r>
            <a:endParaRPr lang="pt-BR" sz="2100" dirty="0">
              <a:latin typeface="+mj-lt"/>
            </a:endParaRPr>
          </a:p>
          <a:p>
            <a:pPr algn="just"/>
            <a:r>
              <a:rPr lang="pt-BR" sz="2100" dirty="0">
                <a:latin typeface="+mj-lt"/>
              </a:rPr>
              <a:t>IV - a </a:t>
            </a:r>
            <a:r>
              <a:rPr lang="pt-BR" sz="2100" u="sng" dirty="0">
                <a:latin typeface="+mj-lt"/>
              </a:rPr>
              <a:t>emissão do Certificado de Regularidade Previdenciária</a:t>
            </a:r>
            <a:r>
              <a:rPr lang="pt-BR" sz="2100" dirty="0">
                <a:latin typeface="+mj-lt"/>
              </a:rPr>
              <a:t> (CRP), que atestará, para os fins do disposto no art. 7º desta Lei, o cumprimento, pelos Estados, Distrito Federal e Municípios, dos critérios e exigências aplicáveis aos regimes próprios de previdência social e aos seus fundos previdenciários</a:t>
            </a:r>
            <a:r>
              <a:rPr lang="pt-BR" sz="2100" dirty="0" smtClean="0">
                <a:latin typeface="+mj-lt"/>
              </a:rPr>
              <a:t>.</a:t>
            </a:r>
            <a:endParaRPr lang="pt-BR" sz="2100" dirty="0">
              <a:latin typeface="+mj-lt"/>
            </a:endParaRPr>
          </a:p>
          <a:p>
            <a:pPr algn="just"/>
            <a:r>
              <a:rPr lang="pt-BR" sz="2100" dirty="0">
                <a:latin typeface="+mj-lt"/>
              </a:rPr>
              <a:t>Parágrafo único.  A União, os Estados, o Distrito Federal e os Municípios encaminharão à Secretaria Especial de Previdência e Trabalho do Ministério da Economia, na forma, na periodicidade e nos critérios por ela definidos, </a:t>
            </a:r>
            <a:r>
              <a:rPr lang="pt-BR" sz="2100" u="sng" dirty="0">
                <a:latin typeface="+mj-lt"/>
              </a:rPr>
              <a:t>dados e informações sobre o regime próprio de previdência social e seus segurados</a:t>
            </a:r>
            <a:r>
              <a:rPr lang="pt-BR" sz="2100" dirty="0" smtClean="0">
                <a:latin typeface="+mj-lt"/>
              </a:rPr>
              <a:t>.</a:t>
            </a:r>
            <a:endParaRPr lang="pt-BR" sz="2100" dirty="0"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1762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COMPENSAÇÃO PREVIDENCIÁRIA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79780" y="661639"/>
            <a:ext cx="1144199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CRP deixa de ser exigido para compensação previdenciária.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pt-BR" sz="2200" dirty="0" smtClean="0">
                <a:latin typeface="+mj-lt"/>
              </a:rPr>
              <a:t>Art. 7º (...)</a:t>
            </a:r>
          </a:p>
          <a:p>
            <a:pPr algn="just"/>
            <a:r>
              <a:rPr lang="pt-BR" sz="2200" dirty="0" smtClean="0">
                <a:latin typeface="+mj-lt"/>
              </a:rPr>
              <a:t>(...)</a:t>
            </a:r>
            <a:endParaRPr lang="pt-BR" sz="2200" dirty="0">
              <a:latin typeface="+mj-lt"/>
            </a:endParaRPr>
          </a:p>
          <a:p>
            <a:pPr algn="just"/>
            <a:r>
              <a:rPr lang="pt-BR" sz="2200" strike="sngStrike" dirty="0" smtClean="0">
                <a:latin typeface="+mj-lt"/>
              </a:rPr>
              <a:t>IV </a:t>
            </a:r>
            <a:r>
              <a:rPr lang="pt-BR" sz="2200" strike="sngStrike" dirty="0">
                <a:latin typeface="+mj-lt"/>
              </a:rPr>
              <a:t>- suspensão do pagamento dos valores devidos pelo Regime Geral de Previdência Social em razão da Lei no 9.796, de 5 de maio de 1999</a:t>
            </a:r>
            <a:r>
              <a:rPr lang="pt-BR" sz="2200" strike="sngStrike" dirty="0" smtClean="0">
                <a:latin typeface="+mj-lt"/>
              </a:rPr>
              <a:t>.</a:t>
            </a:r>
          </a:p>
          <a:p>
            <a:pPr lvl="0" algn="just">
              <a:spcBef>
                <a:spcPts val="300"/>
              </a:spcBef>
              <a:spcAft>
                <a:spcPts val="600"/>
              </a:spcAft>
            </a:pPr>
            <a:endParaRPr lang="pt-BR" sz="1200" dirty="0" smtClean="0">
              <a:solidFill>
                <a:prstClr val="black"/>
              </a:solidFill>
              <a:latin typeface="+mj-lt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Compensação previdenciária passa a ser requisito para emissão do CRP.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pt-BR" sz="2200" dirty="0">
                <a:latin typeface="+mj-lt"/>
              </a:rPr>
              <a:t>Art. </a:t>
            </a:r>
            <a:r>
              <a:rPr lang="pt-BR" sz="2200" dirty="0" smtClean="0">
                <a:latin typeface="+mj-lt"/>
              </a:rPr>
              <a:t>1º </a:t>
            </a:r>
            <a:r>
              <a:rPr lang="pt-BR" sz="2200" dirty="0">
                <a:latin typeface="+mj-lt"/>
              </a:rPr>
              <a:t>(...)</a:t>
            </a:r>
          </a:p>
          <a:p>
            <a:pPr algn="just"/>
            <a:r>
              <a:rPr lang="pt-BR" sz="2200" dirty="0">
                <a:latin typeface="+mj-lt"/>
              </a:rPr>
              <a:t>(...)</a:t>
            </a:r>
          </a:p>
          <a:p>
            <a:pPr algn="just"/>
            <a:r>
              <a:rPr lang="pt-BR" sz="2200" dirty="0" smtClean="0">
                <a:latin typeface="+mj-lt"/>
              </a:rPr>
              <a:t>§ </a:t>
            </a:r>
            <a:r>
              <a:rPr lang="pt-BR" sz="2200" dirty="0">
                <a:latin typeface="+mj-lt"/>
              </a:rPr>
              <a:t>2º Os regimes próprios de previdência social da União, dos Estados, do Distrito Federal e dos Municípios </a:t>
            </a:r>
            <a:r>
              <a:rPr lang="pt-BR" sz="2200" u="sng" dirty="0">
                <a:latin typeface="+mj-lt"/>
              </a:rPr>
              <a:t>operacionalizarão a compensação financeira</a:t>
            </a:r>
            <a:r>
              <a:rPr lang="pt-BR" sz="2200" dirty="0">
                <a:latin typeface="+mj-lt"/>
              </a:rPr>
              <a:t> a que se referem o § 9º do art. 201 da Constituição Federal e a Lei nº 9.796, de 5 de maio de 1999, </a:t>
            </a:r>
            <a:r>
              <a:rPr lang="pt-BR" sz="2200" u="sng" dirty="0">
                <a:latin typeface="+mj-lt"/>
              </a:rPr>
              <a:t>entre si e com o regime geral de previdência social</a:t>
            </a:r>
            <a:r>
              <a:rPr lang="pt-BR" sz="2200" dirty="0">
                <a:latin typeface="+mj-lt"/>
              </a:rPr>
              <a:t>, </a:t>
            </a:r>
            <a:r>
              <a:rPr lang="pt-BR" sz="2200" u="sng" dirty="0">
                <a:latin typeface="+mj-lt"/>
              </a:rPr>
              <a:t>sob pena de incidirem nas sanções de que trata o art. 7º desta Lei</a:t>
            </a:r>
            <a:r>
              <a:rPr lang="pt-BR" sz="2200" dirty="0">
                <a:latin typeface="+mj-lt"/>
              </a:rPr>
              <a:t>.</a:t>
            </a:r>
            <a:endParaRPr lang="pt-BR" sz="2200" dirty="0">
              <a:latin typeface="+mj-lt"/>
            </a:endParaRPr>
          </a:p>
          <a:p>
            <a:pPr algn="just"/>
            <a:endParaRPr lang="pt-BR" sz="2200" strike="sngStrike" dirty="0" smtClean="0">
              <a:latin typeface="+mj-lt"/>
            </a:endParaRPr>
          </a:p>
          <a:p>
            <a:pPr algn="just"/>
            <a:endParaRPr lang="pt-BR" sz="2200" strike="sngStrike" dirty="0" smtClean="0"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48769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COMPENSAÇÃO PREVIDENCIÁRIA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7975" y="836712"/>
            <a:ext cx="11441994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Compensação entre os RPPS: regulamentação e requisito para receber compensação com RGPS (novos §§ 1º e 2º do art. 8º-A da Lei nº 9796/1999).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algn="just"/>
            <a:endParaRPr lang="pt-BR" sz="1000" dirty="0" smtClean="0">
              <a:latin typeface="+mj-lt"/>
            </a:endParaRPr>
          </a:p>
          <a:p>
            <a:pPr algn="just"/>
            <a:r>
              <a:rPr lang="pt-BR" sz="2200" dirty="0" smtClean="0">
                <a:latin typeface="+mj-lt"/>
              </a:rPr>
              <a:t>Art</a:t>
            </a:r>
            <a:r>
              <a:rPr lang="pt-BR" sz="2200" dirty="0">
                <a:latin typeface="+mj-lt"/>
              </a:rPr>
              <a:t>. </a:t>
            </a:r>
            <a:r>
              <a:rPr lang="pt-BR" sz="2200" dirty="0" smtClean="0">
                <a:latin typeface="+mj-lt"/>
              </a:rPr>
              <a:t>8º-A</a:t>
            </a:r>
            <a:r>
              <a:rPr lang="pt-BR" sz="2200" dirty="0">
                <a:latin typeface="+mj-lt"/>
              </a:rPr>
              <a:t>.  A compensação financeira entre os regimes próprios de previdência social da União, dos Estados, do Distrito Federal e dos Municípios, na hipótese de contagem recíproca de tempos de contribuição, obedecerá, no que couber, às disposições desta </a:t>
            </a:r>
            <a:r>
              <a:rPr lang="pt-BR" sz="2200" dirty="0" smtClean="0">
                <a:latin typeface="+mj-lt"/>
              </a:rPr>
              <a:t>Lei.</a:t>
            </a:r>
            <a:endParaRPr lang="pt-BR" sz="2200" dirty="0">
              <a:latin typeface="+mj-lt"/>
            </a:endParaRPr>
          </a:p>
          <a:p>
            <a:pPr algn="just"/>
            <a:r>
              <a:rPr lang="pt-BR" sz="2200" dirty="0" smtClean="0">
                <a:latin typeface="+mj-lt"/>
              </a:rPr>
              <a:t>§ </a:t>
            </a:r>
            <a:r>
              <a:rPr lang="pt-BR" sz="2200" dirty="0">
                <a:latin typeface="+mj-lt"/>
              </a:rPr>
              <a:t>1º O </a:t>
            </a:r>
            <a:r>
              <a:rPr lang="pt-BR" sz="2200" u="sng" dirty="0">
                <a:latin typeface="+mj-lt"/>
              </a:rPr>
              <a:t>regulamento</a:t>
            </a:r>
            <a:r>
              <a:rPr lang="pt-BR" sz="2200" dirty="0">
                <a:latin typeface="+mj-lt"/>
              </a:rPr>
              <a:t> estabelecerá as disposições específicas a serem observadas na compensação financeira entre os regimes próprios de previdência social, inclusive no que se refere ao período de estoque e às condições para seu pagamento, admitido o parcelamento</a:t>
            </a:r>
            <a:r>
              <a:rPr lang="pt-BR" sz="2200" dirty="0" smtClean="0">
                <a:latin typeface="+mj-lt"/>
              </a:rPr>
              <a:t>.</a:t>
            </a:r>
            <a:endParaRPr lang="pt-BR" sz="2200" dirty="0">
              <a:latin typeface="+mj-lt"/>
            </a:endParaRPr>
          </a:p>
          <a:p>
            <a:pPr algn="just"/>
            <a:r>
              <a:rPr lang="pt-BR" sz="2200" dirty="0" smtClean="0">
                <a:latin typeface="+mj-lt"/>
              </a:rPr>
              <a:t>§ </a:t>
            </a:r>
            <a:r>
              <a:rPr lang="pt-BR" sz="2200" dirty="0">
                <a:latin typeface="+mj-lt"/>
              </a:rPr>
              <a:t>2º O ente federativo que não aderir à compensação financeira com os demais regimes próprios de previdência social ou inadimplir suas obrigações terá </a:t>
            </a:r>
            <a:r>
              <a:rPr lang="pt-BR" sz="2200" u="sng" dirty="0">
                <a:latin typeface="+mj-lt"/>
              </a:rPr>
              <a:t>suspenso</a:t>
            </a:r>
            <a:r>
              <a:rPr lang="pt-BR" sz="2200" dirty="0">
                <a:latin typeface="+mj-lt"/>
              </a:rPr>
              <a:t> o recebimento dos valores devidos pela compensação com o regime geral de previdência social, na forma estabelecida no regulamento. </a:t>
            </a:r>
            <a:endParaRPr lang="pt-BR" sz="2200" dirty="0">
              <a:latin typeface="+mj-lt"/>
            </a:endParaRPr>
          </a:p>
          <a:p>
            <a:pPr algn="just"/>
            <a:endParaRPr lang="pt-BR" sz="2200" strike="sngStrike" dirty="0" smtClean="0"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27936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96" y="696583"/>
            <a:ext cx="3791744" cy="1296144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696400" y="44624"/>
            <a:ext cx="23762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680" y="241203"/>
            <a:ext cx="9039225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ângulo 10"/>
          <p:cNvSpPr/>
          <p:nvPr/>
        </p:nvSpPr>
        <p:spPr>
          <a:xfrm>
            <a:off x="-3381" y="3212976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030" indent="-90805" algn="ctr">
              <a:spcAft>
                <a:spcPts val="0"/>
              </a:spcAft>
            </a:pPr>
            <a:endParaRPr lang="pt-BR" sz="2400" b="1" dirty="0">
              <a:solidFill>
                <a:srgbClr val="1F497D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400" b="1" dirty="0" smtClean="0">
                <a:solidFill>
                  <a:srgbClr val="1F497D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Narlon Gutierre Nogueira</a:t>
            </a:r>
            <a:endParaRPr lang="pt-BR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Secretário-Adjunto de Previdência</a:t>
            </a:r>
            <a:endParaRPr lang="pt-BR" sz="200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11424" y="1626856"/>
            <a:ext cx="2304256" cy="433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5885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4077072"/>
            <a:ext cx="116406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/>
            <a:r>
              <a:rPr lang="pt-BR" sz="50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Antecedentes da LRP e PEC 06/2019</a:t>
            </a:r>
            <a:endParaRPr lang="pt-BR" sz="5000" b="1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887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32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ANTECEDENTES</a:t>
            </a:r>
            <a:endParaRPr lang="pt-BR" altLang="pt-BR" sz="320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63352" y="689366"/>
            <a:ext cx="11737303" cy="6301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Década de 1990: </a:t>
            </a: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expansão dos RPPS sem regras.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Lei nº 9717/1998: normas gerais de organização e funcionamento.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Decreto nº 3788/2001: Certificado de Regularidade Previdenciária - CRP.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2006 em diante: judicialização crescente do CRP.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2011/2012: início das discussões para revisão da Lei nº 9717/1998.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2015: ideia de uma lei de responsabilidade previdenciária.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2016: recomendações do TCU para fortalecer marco normativo do CRP.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2016: tentativas de alteração (PLP 257/2016 - PL 6088/2016).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PEC 287/2016: previsão</a:t>
            </a:r>
            <a:r>
              <a:rPr lang="pt-BR" sz="2800" dirty="0" smtClean="0">
                <a:solidFill>
                  <a:prstClr val="black"/>
                </a:solidFill>
              </a:rPr>
              <a:t> </a:t>
            </a:r>
            <a:r>
              <a:rPr lang="pt-BR" sz="2800" dirty="0">
                <a:solidFill>
                  <a:prstClr val="black"/>
                </a:solidFill>
              </a:rPr>
              <a:t>da lei de responsabilidade previdenciária, do fundamento constitucional do CRP e da proteção aos recursos previdenciários vinculados aos </a:t>
            </a:r>
            <a:r>
              <a:rPr lang="pt-BR" sz="2800" dirty="0" smtClean="0">
                <a:solidFill>
                  <a:prstClr val="black"/>
                </a:solidFill>
              </a:rPr>
              <a:t>RPPS.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2018: discussões na ENCCLA.</a:t>
            </a:r>
            <a:endParaRPr lang="pt-BR" sz="2800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1253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RESPONSABILIDADE PREVIDENCIÁRIA NA PEC 06/2019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63352" y="689366"/>
            <a:ext cx="11737303" cy="5640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Proposta inicial:</a:t>
            </a: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Alcance da lei de responsabilidade previdenciária: regras de benefícios e de governança (art. 40, § 1º).</a:t>
            </a: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Proteção dos recursos previdenciários e fundamento constitucional do CRP (art</a:t>
            </a: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. 167, XII e XIII).</a:t>
            </a: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Recepção da Lei nº 9717/1998: art. 12 das disposições transitórias.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Substitutivo: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Regras de governança (art. 40, § 22).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prstClr val="black"/>
                </a:solidFill>
                <a:latin typeface="+mj-lt"/>
              </a:rPr>
              <a:t>Proteção dos recursos previdenciários e fundamento constitucional do CRP (art. 167, XII e XIII).</a:t>
            </a: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prstClr val="black"/>
                </a:solidFill>
                <a:latin typeface="+mj-lt"/>
              </a:rPr>
              <a:t>Recepção da Lei nº </a:t>
            </a: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9717/1998 e parâmetros adicionais: art. 9º.</a:t>
            </a: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215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RESPONSABILIDADE PREVIDENCIÁRIA NA PEC 06/2019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63352" y="835074"/>
            <a:ext cx="1173730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+mj-lt"/>
              </a:rPr>
              <a:t>§ 22. Vedada a instituição de novos regimes próprios </a:t>
            </a:r>
            <a:r>
              <a:rPr lang="pt-BR" sz="2000" dirty="0" smtClean="0">
                <a:latin typeface="+mj-lt"/>
              </a:rPr>
              <a:t>de previdência </a:t>
            </a:r>
            <a:r>
              <a:rPr lang="pt-BR" sz="2000" dirty="0">
                <a:latin typeface="+mj-lt"/>
              </a:rPr>
              <a:t>social, lei complementar federal </a:t>
            </a:r>
            <a:r>
              <a:rPr lang="pt-BR" sz="2000" dirty="0" smtClean="0">
                <a:latin typeface="+mj-lt"/>
              </a:rPr>
              <a:t>estabelecerá</a:t>
            </a:r>
            <a:r>
              <a:rPr lang="pt-BR" sz="2000" dirty="0">
                <a:latin typeface="+mj-lt"/>
              </a:rPr>
              <a:t>, para os </a:t>
            </a:r>
            <a:r>
              <a:rPr lang="pt-BR" sz="2000" dirty="0" smtClean="0">
                <a:latin typeface="+mj-lt"/>
              </a:rPr>
              <a:t>que já </a:t>
            </a:r>
            <a:r>
              <a:rPr lang="pt-BR" sz="2000" dirty="0">
                <a:latin typeface="+mj-lt"/>
              </a:rPr>
              <a:t>existam, normas gerais de organização, de funcionamento e </a:t>
            </a:r>
            <a:r>
              <a:rPr lang="pt-BR" sz="2000" dirty="0" smtClean="0">
                <a:latin typeface="+mj-lt"/>
              </a:rPr>
              <a:t>de responsabilidade </a:t>
            </a:r>
            <a:r>
              <a:rPr lang="pt-BR" sz="2000" dirty="0">
                <a:latin typeface="+mj-lt"/>
              </a:rPr>
              <a:t>em sua gestão, dispondo, entre outros aspectos</a:t>
            </a:r>
            <a:r>
              <a:rPr lang="pt-BR" sz="2000" dirty="0" smtClean="0">
                <a:latin typeface="+mj-lt"/>
              </a:rPr>
              <a:t>, sobre</a:t>
            </a:r>
            <a:r>
              <a:rPr lang="pt-BR" sz="2000" dirty="0">
                <a:latin typeface="+mj-lt"/>
              </a:rPr>
              <a:t>:</a:t>
            </a:r>
          </a:p>
          <a:p>
            <a:pPr algn="just"/>
            <a:r>
              <a:rPr lang="pt-BR" sz="2000" dirty="0">
                <a:latin typeface="+mj-lt"/>
              </a:rPr>
              <a:t>I - requisitos para sua extinção;</a:t>
            </a:r>
          </a:p>
          <a:p>
            <a:pPr algn="just"/>
            <a:r>
              <a:rPr lang="pt-BR" sz="2000" dirty="0">
                <a:latin typeface="+mj-lt"/>
              </a:rPr>
              <a:t>II - modelo de apuração dos compromissos e </a:t>
            </a:r>
            <a:r>
              <a:rPr lang="pt-BR" sz="2000" dirty="0" smtClean="0">
                <a:latin typeface="+mj-lt"/>
              </a:rPr>
              <a:t>seu financiamento</a:t>
            </a:r>
            <a:r>
              <a:rPr lang="pt-BR" sz="2000" dirty="0">
                <a:latin typeface="+mj-lt"/>
              </a:rPr>
              <a:t>, de arrecadação, de aplicação e de utilização </a:t>
            </a:r>
            <a:r>
              <a:rPr lang="pt-BR" sz="2000" dirty="0" smtClean="0">
                <a:latin typeface="+mj-lt"/>
              </a:rPr>
              <a:t>dos recursos</a:t>
            </a:r>
            <a:r>
              <a:rPr lang="pt-BR" sz="2000" dirty="0">
                <a:latin typeface="+mj-lt"/>
              </a:rPr>
              <a:t>;</a:t>
            </a:r>
          </a:p>
          <a:p>
            <a:pPr algn="just"/>
            <a:r>
              <a:rPr lang="pt-BR" sz="2000" dirty="0">
                <a:latin typeface="+mj-lt"/>
              </a:rPr>
              <a:t>III - fiscalização pela União e controle externo e social;</a:t>
            </a:r>
          </a:p>
          <a:p>
            <a:pPr algn="just"/>
            <a:r>
              <a:rPr lang="pt-BR" sz="2000" dirty="0">
                <a:latin typeface="+mj-lt"/>
              </a:rPr>
              <a:t>IV - definição de equilíbrio financeiro e atuarial;</a:t>
            </a:r>
          </a:p>
          <a:p>
            <a:pPr algn="just"/>
            <a:r>
              <a:rPr lang="pt-BR" sz="2000" dirty="0">
                <a:latin typeface="+mj-lt"/>
              </a:rPr>
              <a:t>V - condições para instituição do fundo com </a:t>
            </a:r>
            <a:r>
              <a:rPr lang="pt-BR" sz="2000" dirty="0" smtClean="0">
                <a:latin typeface="+mj-lt"/>
              </a:rPr>
              <a:t>finalidade previdenciária </a:t>
            </a:r>
            <a:r>
              <a:rPr lang="pt-BR" sz="2000" dirty="0">
                <a:latin typeface="+mj-lt"/>
              </a:rPr>
              <a:t>de que trata o art. 249 e para vinculação a ele </a:t>
            </a:r>
            <a:r>
              <a:rPr lang="pt-BR" sz="2000" dirty="0" smtClean="0">
                <a:latin typeface="+mj-lt"/>
              </a:rPr>
              <a:t>dos recursos </a:t>
            </a:r>
            <a:r>
              <a:rPr lang="pt-BR" sz="2000" dirty="0">
                <a:latin typeface="+mj-lt"/>
              </a:rPr>
              <a:t>provenientes de contribuições e dos bens, direitos e ativos </a:t>
            </a:r>
            <a:r>
              <a:rPr lang="pt-BR" sz="2000" dirty="0" smtClean="0">
                <a:latin typeface="+mj-lt"/>
              </a:rPr>
              <a:t>de qualquer </a:t>
            </a:r>
            <a:r>
              <a:rPr lang="pt-BR" sz="2000" dirty="0">
                <a:latin typeface="+mj-lt"/>
              </a:rPr>
              <a:t>natureza;</a:t>
            </a:r>
          </a:p>
          <a:p>
            <a:pPr algn="just"/>
            <a:r>
              <a:rPr lang="pt-BR" sz="2000" dirty="0">
                <a:latin typeface="+mj-lt"/>
              </a:rPr>
              <a:t>VI - medidas de prevenção, identificação e tratamento </a:t>
            </a:r>
            <a:r>
              <a:rPr lang="pt-BR" sz="2000" dirty="0" smtClean="0">
                <a:latin typeface="+mj-lt"/>
              </a:rPr>
              <a:t>de riscos </a:t>
            </a:r>
            <a:r>
              <a:rPr lang="pt-BR" sz="2000" dirty="0">
                <a:latin typeface="+mj-lt"/>
              </a:rPr>
              <a:t>atuariais;</a:t>
            </a:r>
          </a:p>
          <a:p>
            <a:pPr algn="just"/>
            <a:r>
              <a:rPr lang="pt-BR" sz="2000" dirty="0">
                <a:latin typeface="+mj-lt"/>
              </a:rPr>
              <a:t>VII - mecanismos de equacionamento do deficit atuarial e </a:t>
            </a:r>
            <a:r>
              <a:rPr lang="pt-BR" sz="2000" dirty="0" smtClean="0">
                <a:latin typeface="+mj-lt"/>
              </a:rPr>
              <a:t>de tratamento </a:t>
            </a:r>
            <a:r>
              <a:rPr lang="pt-BR" sz="2000" dirty="0">
                <a:latin typeface="+mj-lt"/>
              </a:rPr>
              <a:t>de eventual superavit;</a:t>
            </a:r>
          </a:p>
          <a:p>
            <a:pPr algn="just"/>
            <a:r>
              <a:rPr lang="pt-BR" sz="2000" dirty="0">
                <a:latin typeface="+mj-lt"/>
              </a:rPr>
              <a:t>VIII - estruturação, organização e natureza jurídica do </a:t>
            </a:r>
            <a:r>
              <a:rPr lang="pt-BR" sz="2000" dirty="0" smtClean="0">
                <a:latin typeface="+mj-lt"/>
              </a:rPr>
              <a:t>órgão ou </a:t>
            </a:r>
            <a:r>
              <a:rPr lang="pt-BR" sz="2000" dirty="0">
                <a:latin typeface="+mj-lt"/>
              </a:rPr>
              <a:t>entidade gestora do regime, observados os princípios </a:t>
            </a:r>
            <a:r>
              <a:rPr lang="pt-BR" sz="2000" dirty="0" smtClean="0">
                <a:latin typeface="+mj-lt"/>
              </a:rPr>
              <a:t>relacionados com </a:t>
            </a:r>
            <a:r>
              <a:rPr lang="pt-BR" sz="2000" dirty="0">
                <a:latin typeface="+mj-lt"/>
              </a:rPr>
              <a:t>governança, controle interno e transparência;</a:t>
            </a:r>
          </a:p>
          <a:p>
            <a:pPr algn="just"/>
            <a:r>
              <a:rPr lang="pt-BR" sz="2000" dirty="0">
                <a:latin typeface="+mj-lt"/>
              </a:rPr>
              <a:t>IX - condições e hipóteses para responsabilização </a:t>
            </a:r>
            <a:r>
              <a:rPr lang="pt-BR" sz="2000" dirty="0" smtClean="0">
                <a:latin typeface="+mj-lt"/>
              </a:rPr>
              <a:t>daqueles que </a:t>
            </a:r>
            <a:r>
              <a:rPr lang="pt-BR" sz="2000" dirty="0">
                <a:latin typeface="+mj-lt"/>
              </a:rPr>
              <a:t>desempenhem atribuições relacionadas, direta ou indiretamente</a:t>
            </a:r>
            <a:r>
              <a:rPr lang="pt-BR" sz="2000" dirty="0" smtClean="0">
                <a:latin typeface="+mj-lt"/>
              </a:rPr>
              <a:t>, com </a:t>
            </a:r>
            <a:r>
              <a:rPr lang="pt-BR" sz="2000" dirty="0">
                <a:latin typeface="+mj-lt"/>
              </a:rPr>
              <a:t>a gestão do regime;</a:t>
            </a:r>
          </a:p>
          <a:p>
            <a:pPr algn="just"/>
            <a:r>
              <a:rPr lang="pt-BR" sz="2000" dirty="0">
                <a:latin typeface="+mj-lt"/>
              </a:rPr>
              <a:t>X - condições para adesão a consórcio público;</a:t>
            </a:r>
          </a:p>
          <a:p>
            <a:pPr algn="just"/>
            <a:r>
              <a:rPr lang="pt-BR" sz="2000" dirty="0">
                <a:latin typeface="+mj-lt"/>
              </a:rPr>
              <a:t>XI - parâmetros para apuração da base de cálculo </a:t>
            </a:r>
            <a:r>
              <a:rPr lang="pt-BR" sz="2000" dirty="0" smtClean="0">
                <a:latin typeface="+mj-lt"/>
              </a:rPr>
              <a:t>e definição </a:t>
            </a:r>
            <a:r>
              <a:rPr lang="pt-BR" sz="2000" dirty="0">
                <a:latin typeface="+mj-lt"/>
              </a:rPr>
              <a:t>de alíquota de contribuição do ente federativo, dos </a:t>
            </a:r>
            <a:r>
              <a:rPr lang="pt-BR" sz="2000" dirty="0" smtClean="0">
                <a:latin typeface="+mj-lt"/>
              </a:rPr>
              <a:t>servidores ativos</a:t>
            </a:r>
            <a:r>
              <a:rPr lang="pt-BR" sz="2000" dirty="0">
                <a:latin typeface="+mj-lt"/>
              </a:rPr>
              <a:t>, dos aposentados e dos pensionistas. (</a:t>
            </a:r>
            <a:r>
              <a:rPr lang="pt-BR" sz="2000" dirty="0" smtClean="0">
                <a:latin typeface="+mj-lt"/>
              </a:rPr>
              <a:t>NR)</a:t>
            </a:r>
            <a:endParaRPr lang="pt-BR" sz="2000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51282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4077072"/>
            <a:ext cx="116406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/>
            <a:r>
              <a:rPr lang="pt-BR" sz="50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MP 871/2019 e Lei nº 13846/2019</a:t>
            </a:r>
            <a:endParaRPr lang="pt-BR" sz="5000" b="1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32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MP 871/2019 E LEI Nº 13846/2019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55575" y="764704"/>
            <a:ext cx="117373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MP 871/2019: combate a fraudes e revisão de benefícios no RGPS, um dos pilares das propostas da Nova Previdência.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Oportunidade, durante a tramitação, de inclusão de alterações na Lei nº 9717/1998 (origem: substitutivo do PLS 411/2014, aprovado na CAE do Senado no final de 2018).</a:t>
            </a:r>
          </a:p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Alcance das alterações:</a:t>
            </a: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Parâmetros para regulamentação da aplicação de recursos dos RPPS.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Regime administrativo-disciplinar.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Responsabilização civil.</a:t>
            </a:r>
            <a:endParaRPr lang="pt-BR" sz="2800" dirty="0">
              <a:solidFill>
                <a:prstClr val="black"/>
              </a:solidFill>
              <a:latin typeface="+mj-lt"/>
            </a:endParaRP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Parâmetros para escolha de dirigentes.</a:t>
            </a: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Competência da SEPRT e fundamento legal do CRP.</a:t>
            </a:r>
          </a:p>
          <a:p>
            <a:pPr marL="623888" lvl="0" indent="-26035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prstClr val="black"/>
                </a:solidFill>
                <a:latin typeface="+mj-lt"/>
              </a:rPr>
              <a:t>Compensação previdenciária.</a:t>
            </a: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85040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PARÂMETROS PARA APLICAÇÃO DOS RECURSOS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38964" y="908720"/>
            <a:ext cx="1144199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prstClr val="black"/>
                </a:solidFill>
                <a:latin typeface="Calibri"/>
              </a:rPr>
              <a:t>Fundamento para recentes alterações da Resolução CMN nº 3922/2010, pelas Resoluções CMN nº 4604/2017 e 4695/2018.</a:t>
            </a:r>
            <a:endParaRPr lang="pt-BR" sz="2800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t-BR" sz="2000" dirty="0" smtClean="0">
              <a:latin typeface="+mj-lt"/>
            </a:endParaRPr>
          </a:p>
          <a:p>
            <a:pPr algn="just"/>
            <a:r>
              <a:rPr lang="pt-BR" sz="2400" dirty="0" smtClean="0">
                <a:latin typeface="+mj-lt"/>
              </a:rPr>
              <a:t>Art. 6º (...)</a:t>
            </a:r>
          </a:p>
          <a:p>
            <a:pPr algn="just"/>
            <a:r>
              <a:rPr lang="pt-BR" sz="2400" dirty="0" smtClean="0">
                <a:latin typeface="+mj-lt"/>
              </a:rPr>
              <a:t>Parágrafo </a:t>
            </a:r>
            <a:r>
              <a:rPr lang="pt-BR" sz="2400" dirty="0">
                <a:latin typeface="+mj-lt"/>
              </a:rPr>
              <a:t>único. No estabelecimento das condições e dos limites para aplicação dos recursos dos regimes próprios de previdência social, na forma do inciso IV do caput deste artigo, o Conselho Monetário Nacional deverá considerar, entre outros requisitos</a:t>
            </a:r>
            <a:r>
              <a:rPr lang="pt-BR" sz="2400" dirty="0" smtClean="0">
                <a:latin typeface="+mj-lt"/>
              </a:rPr>
              <a:t>:</a:t>
            </a:r>
            <a:endParaRPr lang="pt-BR" sz="2400" dirty="0">
              <a:latin typeface="+mj-lt"/>
            </a:endParaRPr>
          </a:p>
          <a:p>
            <a:pPr algn="just"/>
            <a:r>
              <a:rPr lang="pt-BR" sz="2400" dirty="0" smtClean="0">
                <a:latin typeface="+mj-lt"/>
              </a:rPr>
              <a:t>I </a:t>
            </a:r>
            <a:r>
              <a:rPr lang="pt-BR" sz="2400" dirty="0">
                <a:latin typeface="+mj-lt"/>
              </a:rPr>
              <a:t>- a natureza pública das unidades gestoras desses regimes e dos recursos aplicados, exigindo a observância dos princípios de segurança, proteção e prudência financeira</a:t>
            </a:r>
            <a:r>
              <a:rPr lang="pt-BR" sz="2400" dirty="0" smtClean="0">
                <a:latin typeface="+mj-lt"/>
              </a:rPr>
              <a:t>;</a:t>
            </a:r>
            <a:endParaRPr lang="pt-BR" sz="2400" dirty="0">
              <a:latin typeface="+mj-lt"/>
            </a:endParaRPr>
          </a:p>
          <a:p>
            <a:pPr algn="just"/>
            <a:r>
              <a:rPr lang="pt-BR" sz="2400" dirty="0">
                <a:latin typeface="+mj-lt"/>
              </a:rPr>
              <a:t>II - a necessidade de exigência, em relação às instituições públicas ou privadas que administram, direta ou indiretamente por meio de fundos de investimento, os recursos desses regimes, da observância de critérios relacionados a boa qualidade de gestão, ambiente de controle interno, histórico e experiência de atuação, solidez patrimonial, volume de recursos sob administração e outros destinados à mitigação de riscos</a:t>
            </a:r>
            <a:r>
              <a:rPr lang="pt-BR" sz="2400" dirty="0" smtClean="0">
                <a:latin typeface="+mj-lt"/>
              </a:rPr>
              <a:t>.</a:t>
            </a:r>
            <a:endParaRPr lang="pt-BR" sz="2400" dirty="0"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52108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aixaDeTexto 1"/>
          <p:cNvSpPr txBox="1">
            <a:spLocks noChangeArrowheads="1"/>
          </p:cNvSpPr>
          <p:nvPr/>
        </p:nvSpPr>
        <p:spPr bwMode="auto">
          <a:xfrm>
            <a:off x="-21325" y="-30765"/>
            <a:ext cx="9645717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285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REGIME ADMINISTRATIVO-DISCIPLINAR</a:t>
            </a:r>
            <a:endParaRPr lang="pt-BR" altLang="pt-BR" sz="2850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17553" y="764704"/>
            <a:ext cx="1144199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strike="sngStrike" dirty="0" smtClean="0">
                <a:latin typeface="+mj-lt"/>
              </a:rPr>
              <a:t>Art</a:t>
            </a:r>
            <a:r>
              <a:rPr lang="pt-BR" sz="2000" strike="sngStrike" dirty="0">
                <a:latin typeface="+mj-lt"/>
              </a:rPr>
              <a:t>. 8º Os dirigentes do órgão ou da entidade gestora do regime próprio de previdência social dos entes estatais, bem como os membros dos conselhos administrativo e fiscal dos fundos de que trata o art. 6º, respondem diretamente por infração ao disposto nesta Lei, sujeitando-se, no que couber, ao regime repressivo da Lei no 6.435, de 15 de julho de 1977, e alterações </a:t>
            </a:r>
            <a:r>
              <a:rPr lang="pt-BR" sz="2000" strike="sngStrike" dirty="0" err="1">
                <a:latin typeface="+mj-lt"/>
              </a:rPr>
              <a:t>subseqüentes</a:t>
            </a:r>
            <a:r>
              <a:rPr lang="pt-BR" sz="2000" strike="sngStrike" dirty="0">
                <a:latin typeface="+mj-lt"/>
              </a:rPr>
              <a:t>, conforme diretrizes gerais.</a:t>
            </a:r>
          </a:p>
          <a:p>
            <a:pPr algn="just"/>
            <a:r>
              <a:rPr lang="pt-BR" sz="2000" strike="sngStrike" dirty="0" smtClean="0">
                <a:latin typeface="+mj-lt"/>
              </a:rPr>
              <a:t>Parágrafo </a:t>
            </a:r>
            <a:r>
              <a:rPr lang="pt-BR" sz="2000" strike="sngStrike" dirty="0">
                <a:latin typeface="+mj-lt"/>
              </a:rPr>
              <a:t>único. As infrações serão apuradas mediante processo administrativo que tenha por base o auto, a representação ou a denúncia positiva dos fatos irregulares, em que se assegure ao acusado o contraditório e a ampla defesa, em conformidade com diretrizes gerais.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Art. 8º Os </a:t>
            </a:r>
            <a:r>
              <a:rPr lang="pt-BR" sz="2000" u="sng" dirty="0">
                <a:latin typeface="+mj-lt"/>
              </a:rPr>
              <a:t>responsáveis pelos poderes, órgãos ou entidades do ente estatal</a:t>
            </a:r>
            <a:r>
              <a:rPr lang="pt-BR" sz="2000" dirty="0">
                <a:latin typeface="+mj-lt"/>
              </a:rPr>
              <a:t>, os </a:t>
            </a:r>
            <a:r>
              <a:rPr lang="pt-BR" sz="2000" u="sng" dirty="0">
                <a:latin typeface="+mj-lt"/>
              </a:rPr>
              <a:t>dirigentes da unidade gestora do respectivo regime próprio de previdência social</a:t>
            </a:r>
            <a:r>
              <a:rPr lang="pt-BR" sz="2000" dirty="0">
                <a:latin typeface="+mj-lt"/>
              </a:rPr>
              <a:t> e os </a:t>
            </a:r>
            <a:r>
              <a:rPr lang="pt-BR" sz="2000" u="sng" dirty="0">
                <a:latin typeface="+mj-lt"/>
              </a:rPr>
              <a:t>membros dos seus conselhos e comitês</a:t>
            </a:r>
            <a:r>
              <a:rPr lang="pt-BR" sz="2000" dirty="0">
                <a:latin typeface="+mj-lt"/>
              </a:rPr>
              <a:t> respondem diretamente por infração ao disposto nesta Lei, sujeitando-se, no que couber, ao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regime disciplinar estabelecido na Lei Complementar nº 109, de 29 de maio de 2001</a:t>
            </a:r>
            <a:r>
              <a:rPr lang="pt-BR" sz="2000" dirty="0">
                <a:latin typeface="+mj-lt"/>
              </a:rPr>
              <a:t>, e seu regulamento, e conforme diretrizes </a:t>
            </a:r>
            <a:r>
              <a:rPr lang="pt-BR" sz="2000" dirty="0" smtClean="0">
                <a:latin typeface="+mj-lt"/>
              </a:rPr>
              <a:t>gerais.</a:t>
            </a:r>
            <a:endParaRPr lang="pt-BR" sz="2000" dirty="0">
              <a:latin typeface="+mj-lt"/>
            </a:endParaRPr>
          </a:p>
          <a:p>
            <a:pPr algn="just"/>
            <a:r>
              <a:rPr lang="pt-BR" sz="2000" dirty="0" smtClean="0">
                <a:latin typeface="+mj-lt"/>
              </a:rPr>
              <a:t>§ </a:t>
            </a:r>
            <a:r>
              <a:rPr lang="pt-BR" sz="2000" dirty="0">
                <a:latin typeface="+mj-lt"/>
              </a:rPr>
              <a:t>1º As infrações serão apuradas mediante processo administrativo que tenha por base o auto, a representação ou a denúncia positiva dos fatos irregulares, assegurados ao acusado o contraditório e a ampla defesa, em conformidade com diretrizes </a:t>
            </a:r>
            <a:r>
              <a:rPr lang="pt-BR" sz="2000" dirty="0" smtClean="0">
                <a:latin typeface="+mj-lt"/>
              </a:rPr>
              <a:t>gerais.</a:t>
            </a:r>
            <a:endParaRPr lang="pt-BR" sz="2000" dirty="0">
              <a:latin typeface="+mj-lt"/>
            </a:endParaRPr>
          </a:p>
          <a:p>
            <a:pPr algn="just"/>
            <a:r>
              <a:rPr lang="pt-BR" sz="2000" dirty="0" smtClean="0">
                <a:latin typeface="+mj-lt"/>
              </a:rPr>
              <a:t>§ </a:t>
            </a:r>
            <a:r>
              <a:rPr lang="pt-BR" sz="2000" dirty="0">
                <a:latin typeface="+mj-lt"/>
              </a:rPr>
              <a:t>2º São também responsáveis </a:t>
            </a:r>
            <a:r>
              <a:rPr lang="pt-BR" sz="2000" u="sng" dirty="0">
                <a:latin typeface="+mj-lt"/>
              </a:rPr>
              <a:t>quaisquer profissionais que prestem serviços técnicos</a:t>
            </a:r>
            <a:r>
              <a:rPr lang="pt-BR" sz="2000" dirty="0">
                <a:latin typeface="+mj-lt"/>
              </a:rPr>
              <a:t> ao ente estatal e respectivo regime próprio de previdência social, diretamente ou por intermédio de pessoa jurídica contratada</a:t>
            </a:r>
            <a:r>
              <a:rPr lang="pt-BR" sz="2000" dirty="0" smtClean="0">
                <a:latin typeface="+mj-lt"/>
              </a:rPr>
              <a:t>.</a:t>
            </a:r>
            <a:endParaRPr lang="pt-BR" sz="2000" dirty="0">
              <a:latin typeface="+mj-lt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96654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10328</TotalTime>
  <Words>1890</Words>
  <Application>Microsoft Office PowerPoint</Application>
  <PresentationFormat>Widescreen</PresentationFormat>
  <Paragraphs>110</Paragraphs>
  <Slides>15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Gisha</vt:lpstr>
      <vt:lpstr>Times New Roman</vt:lpstr>
      <vt:lpstr>Wingdings</vt:lpstr>
      <vt:lpstr>Tema do Office</vt:lpstr>
      <vt:lpstr>LEI DE RESPONSABILIDADE PREVIDENCIÁRIA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NARLON</cp:lastModifiedBy>
  <cp:revision>806</cp:revision>
  <cp:lastPrinted>2019-02-25T18:26:42Z</cp:lastPrinted>
  <dcterms:created xsi:type="dcterms:W3CDTF">2016-02-12T16:57:42Z</dcterms:created>
  <dcterms:modified xsi:type="dcterms:W3CDTF">2019-06-27T11:45:24Z</dcterms:modified>
</cp:coreProperties>
</file>